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8D8D8"/>
    <a:srgbClr val="800080"/>
    <a:srgbClr val="D8E9D3"/>
    <a:srgbClr val="A5AEA3"/>
    <a:srgbClr val="949494"/>
    <a:srgbClr val="FFFFFF"/>
    <a:srgbClr val="FFC000"/>
    <a:srgbClr val="EAEAEA"/>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289" autoAdjust="0"/>
    <p:restoredTop sz="90216" autoAdjust="0"/>
  </p:normalViewPr>
  <p:slideViewPr>
    <p:cSldViewPr>
      <p:cViewPr varScale="1">
        <p:scale>
          <a:sx n="117" d="100"/>
          <a:sy n="117"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841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jpeg"/></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tiff"/><Relationship Id="rId1" Type="http://schemas.openxmlformats.org/officeDocument/2006/relationships/slideLayout" Target="../slideLayouts/slideLayout2.xml"/><Relationship Id="rId4" Type="http://schemas.openxmlformats.org/officeDocument/2006/relationships/image" Target="../media/image95.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8.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20.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30.jpg"/></Relationships>
</file>

<file path=ppt/slides/_rels/slide81.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3.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5.jpg"/></Relationships>
</file>

<file path=ppt/slides/_rels/slide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L4.1 </a:t>
            </a:r>
            <a:r>
              <a:rPr lang="en-US" dirty="0"/>
              <a:t>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0" y="1295400"/>
                <a:ext cx="3312900" cy="547911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 (bias terms are assumed to be 0 here)</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0" y="1295400"/>
                <a:ext cx="3312900" cy="5479110"/>
              </a:xfrm>
              <a:blipFill>
                <a:blip r:embed="rId2"/>
                <a:stretch>
                  <a:fillRect l="-1657" t="-1670" r="-14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342340" y="5353365"/>
            <a:ext cx="8435280" cy="1461144"/>
          </a:xfrm>
        </p:spPr>
        <p:txBody>
          <a:bodyPr>
            <a:normAutofit fontScale="70000" lnSpcReduction="20000"/>
          </a:bodyPr>
          <a:lstStyle/>
          <a:p>
            <a:r>
              <a:rPr lang="en-US" dirty="0"/>
              <a:t>Each filter always has the same depth (3) as its input volume, and the number of filters always equals the depth (2) of its output volume</a:t>
            </a:r>
          </a:p>
          <a:p>
            <a:pPr lvl="1"/>
            <a:r>
              <a:rPr lang="en-US" dirty="0"/>
              <a:t>e.g. fig shows 2 3x3 filters, each with depth 3==depth of input volume (3). So we often omit the filter depth in coding</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386775180"/>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filter (with depth </a:t>
                </a:r>
                <a:r>
                  <a:rPr lang="en-US" dirty="0">
                    <a:solidFill>
                      <a:srgbClr val="0000FF"/>
                    </a:solidFill>
                  </a:rPr>
                  <a:t>2</a:t>
                </a:r>
                <a:r>
                  <a:rPr lang="en-US" dirty="0">
                    <a:solidFill>
                      <a:schemeClr val="tx1"/>
                    </a:solidFill>
                  </a:rPr>
                  <a:t>), </a:t>
                </a:r>
                <a:r>
                  <a:rPr lang="en-US" dirty="0">
                    <a:solidFill>
                      <a:srgbClr val="FF0000"/>
                    </a:solidFill>
                  </a:rPr>
                  <a:t>1</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1</a:t>
                </a:r>
                <a:r>
                  <a:rPr lang="en-US" dirty="0">
                    <a:solidFill>
                      <a:schemeClr val="tx1"/>
                    </a:solidFill>
                  </a:rPr>
                  <a:t>).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00FF"/>
                    </a:solidFill>
                    <a:latin typeface="Courier New" panose="02070309020205020404" pitchFamily="49" charset="0"/>
                    <a:cs typeface="Courier New" panose="02070309020205020404" pitchFamily="49" charset="0"/>
                  </a:rPr>
                  <a:t>2</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3</a:t>
                </a:r>
                <a:r>
                  <a:rPr lang="en-US" dirty="0">
                    <a:solidFill>
                      <a:schemeClr val="tx1"/>
                    </a:solidFill>
                    <a:latin typeface="Courier New" panose="02070309020205020404" pitchFamily="49" charset="0"/>
                    <a:cs typeface="Courier New" panose="02070309020205020404" pitchFamily="49" charset="0"/>
                  </a:rPr>
                  <a:t>)</a:t>
                </a:r>
              </a:p>
              <a:p>
                <a:pPr lvl="1"/>
                <a:r>
                  <a:rPr lang="en-US" dirty="0" err="1">
                    <a:solidFill>
                      <a:schemeClr val="tx1"/>
                    </a:solidFill>
                  </a:rPr>
                  <a:t>Pytorch</a:t>
                </a:r>
                <a:r>
                  <a:rPr lang="en-US" dirty="0">
                    <a:solidFill>
                      <a:schemeClr val="tx1"/>
                    </a:solidFill>
                  </a:rPr>
                  <a:t> code for a CONV layer with an input image with </a:t>
                </a:r>
                <a:r>
                  <a:rPr lang="en-US" dirty="0">
                    <a:solidFill>
                      <a:srgbClr val="0000FF"/>
                    </a:solidFill>
                  </a:rPr>
                  <a:t>2</a:t>
                </a:r>
                <a:r>
                  <a:rPr lang="en-US" dirty="0">
                    <a:solidFill>
                      <a:schemeClr val="tx1"/>
                    </a:solidFill>
                  </a:rPr>
                  <a:t> channels (</a:t>
                </a:r>
                <a:r>
                  <a:rPr lang="en-US" dirty="0" err="1">
                    <a:solidFill>
                      <a:schemeClr val="tx1"/>
                    </a:solidFill>
                  </a:rPr>
                  <a:t>in_channels</a:t>
                </a:r>
                <a:r>
                  <a:rPr lang="en-US" dirty="0">
                    <a:solidFill>
                      <a:schemeClr val="tx1"/>
                    </a:solidFill>
                  </a:rPr>
                  <a:t>=</a:t>
                </a:r>
                <a:r>
                  <a:rPr lang="en-US" dirty="0">
                    <a:solidFill>
                      <a:srgbClr val="0000FF"/>
                    </a:solidFill>
                  </a:rPr>
                  <a:t>2</a:t>
                </a:r>
                <a:r>
                  <a:rPr lang="en-US" dirty="0">
                    <a:solidFill>
                      <a:schemeClr val="tx1"/>
                    </a:solidFill>
                  </a:rPr>
                  <a:t>), </a:t>
                </a:r>
                <a:r>
                  <a:rPr lang="en-US" dirty="0">
                    <a:solidFill>
                      <a:srgbClr val="FF0000"/>
                    </a:solidFill>
                  </a:rPr>
                  <a:t>3</a:t>
                </a:r>
                <a:r>
                  <a:rPr lang="en-US" dirty="0">
                    <a:solidFill>
                      <a:schemeClr val="tx1"/>
                    </a:solidFill>
                  </a:rPr>
                  <a:t> </a:t>
                </a:r>
                <a14:m>
                  <m:oMath xmlns:m="http://schemas.openxmlformats.org/officeDocument/2006/math">
                    <m:r>
                      <a:rPr lang="en-US" b="0" i="1" smtClean="0">
                        <a:solidFill>
                          <a:srgbClr val="00B050"/>
                        </a:solidFill>
                        <a:latin typeface="Cambria Math" panose="02040503050406030204" pitchFamily="18" charset="0"/>
                      </a:rPr>
                      <m:t>3×3</m:t>
                    </m:r>
                  </m:oMath>
                </a14:m>
                <a:r>
                  <a:rPr lang="en-US" dirty="0">
                    <a:solidFill>
                      <a:schemeClr val="tx1"/>
                    </a:solidFill>
                  </a:rPr>
                  <a:t> </a:t>
                </a:r>
                <a:r>
                  <a:rPr lang="en-US" dirty="0"/>
                  <a:t>filters (with depth </a:t>
                </a:r>
                <a:r>
                  <a:rPr lang="en-US" dirty="0">
                    <a:solidFill>
                      <a:srgbClr val="0000FF"/>
                    </a:solidFill>
                  </a:rPr>
                  <a:t>2</a:t>
                </a:r>
                <a:r>
                  <a:rPr lang="en-US" dirty="0"/>
                  <a:t>), </a:t>
                </a:r>
                <a:r>
                  <a:rPr lang="en-US" dirty="0">
                    <a:solidFill>
                      <a:srgbClr val="FF0000"/>
                    </a:solidFill>
                  </a:rPr>
                  <a:t>3</a:t>
                </a:r>
                <a:r>
                  <a:rPr lang="en-US" dirty="0">
                    <a:solidFill>
                      <a:schemeClr val="tx1"/>
                    </a:solidFill>
                  </a:rPr>
                  <a:t> output activation maps (</a:t>
                </a:r>
                <a:r>
                  <a:rPr lang="en-US" dirty="0" err="1">
                    <a:solidFill>
                      <a:schemeClr val="tx1"/>
                    </a:solidFill>
                  </a:rPr>
                  <a:t>out_channels</a:t>
                </a:r>
                <a:r>
                  <a:rPr lang="en-US" dirty="0">
                    <a:solidFill>
                      <a:schemeClr val="tx1"/>
                    </a:solidFill>
                  </a:rPr>
                  <a:t>=</a:t>
                </a:r>
                <a:r>
                  <a:rPr lang="en-US" dirty="0">
                    <a:solidFill>
                      <a:srgbClr val="FF0000"/>
                    </a:solidFill>
                  </a:rPr>
                  <a:t>3</a:t>
                </a:r>
                <a:r>
                  <a:rPr lang="en-US" dirty="0">
                    <a:solidFill>
                      <a:schemeClr val="tx1"/>
                    </a:solidFill>
                  </a:rPr>
                  <a:t>)</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−1)</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−1−</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=3⇒</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=5⇒</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r>
                      <a:rPr lang="en-US" sz="1600" i="1" kern="0" dirty="0">
                        <a:latin typeface="Cambria Math" panose="02040503050406030204" pitchFamily="18" charset="0"/>
                      </a:rPr>
                      <m:t>×</m:t>
                    </m:r>
                    <m:r>
                      <a:rPr lang="en-US" sz="1600" i="1" kern="0" dirty="0">
                        <a:latin typeface="Cambria Math" panose="02040503050406030204" pitchFamily="18" charset="0"/>
                      </a:rPr>
                      <m:t>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𝐹</m:t>
                    </m:r>
                    <m:r>
                      <a:rPr lang="en-US" sz="1600" i="1">
                        <a:latin typeface="Cambria Math" panose="02040503050406030204" pitchFamily="18" charset="0"/>
                      </a:rPr>
                      <m:t>=</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m:t>
                    </m:r>
                    <m:r>
                      <a:rPr lang="en-US" sz="1600" b="0" i="1" kern="0" dirty="0" smtClean="0">
                        <a:latin typeface="Cambria Math" panose="02040503050406030204" pitchFamily="18" charset="0"/>
                      </a:rPr>
                      <m:t>1</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m:t>
                        </m:r>
                        <m:r>
                          <a:rPr lang="en-US" altLang="zh-CN" sz="1600" i="1" kern="0">
                            <a:latin typeface="Cambria Math" panose="02040503050406030204" pitchFamily="18" charset="0"/>
                          </a:rPr>
                          <m:t>2</m:t>
                        </m:r>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3</m:t>
                        </m:r>
                      </m:e>
                    </m:d>
                    <m:r>
                      <a:rPr lang="en-US" altLang="zh-CN" sz="1600" i="1" kern="0">
                        <a:latin typeface="Cambria Math" panose="02040503050406030204" pitchFamily="18" charset="0"/>
                      </a:rPr>
                      <m:t>+</m:t>
                    </m:r>
                    <m:r>
                      <a:rPr lang="en-US" altLang="zh-CN" sz="1600" i="1" kern="0">
                        <a:latin typeface="Cambria Math" panose="02040503050406030204" pitchFamily="18" charset="0"/>
                      </a:rPr>
                      <m:t>1</m:t>
                    </m:r>
                    <m:r>
                      <a:rPr lang="en-US" altLang="zh-CN" sz="1600" i="1" kern="0">
                        <a:latin typeface="Cambria Math" panose="02040503050406030204" pitchFamily="18" charset="0"/>
                      </a:rPr>
                      <m:t>=</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a:xfrm>
            <a:off x="457200" y="254567"/>
            <a:ext cx="8229600" cy="868362"/>
          </a:xfrm>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m:t>
                    </m:r>
                    <m:r>
                      <a:rPr lang="en-US" sz="3400" b="0" i="1" spc="-5" smtClean="0">
                        <a:latin typeface="Cambria Math" panose="02040503050406030204" pitchFamily="18" charset="0"/>
                        <a:cs typeface="Arial"/>
                      </a:rPr>
                      <m:t>2</m:t>
                    </m:r>
                    <m:r>
                      <a:rPr lang="en-US" sz="3400" i="1" spc="-5">
                        <a:latin typeface="Cambria Math" panose="02040503050406030204" pitchFamily="18" charset="0"/>
                        <a:cs typeface="Arial"/>
                      </a:rPr>
                      <m:t>,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3</m:t>
                    </m:r>
                    <m:r>
                      <a:rPr lang="en-US" sz="3400" b="0" i="1" spc="-5" smtClean="0">
                        <a:solidFill>
                          <a:schemeClr val="tx1"/>
                        </a:solidFill>
                        <a:latin typeface="Cambria Math" panose="02040503050406030204" pitchFamily="18" charset="0"/>
                        <a:cs typeface="Arial"/>
                      </a:rPr>
                      <m:t>,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m:t>
                        </m:r>
                        <m:r>
                          <a:rPr lang="en-US" sz="3500" spc="-5">
                            <a:latin typeface="Cambria Math" panose="02040503050406030204" pitchFamily="18" charset="0"/>
                            <a:cs typeface="Arial"/>
                          </a:rPr>
                          <m:t>2</m:t>
                        </m:r>
                      </m:e>
                    </m:d>
                    <m:r>
                      <a:rPr lang="en-US" sz="3500" spc="-5">
                        <a:latin typeface="Cambria Math" panose="02040503050406030204" pitchFamily="18" charset="0"/>
                        <a:cs typeface="Arial"/>
                      </a:rPr>
                      <m:t>+</m:t>
                    </m:r>
                    <m:r>
                      <a:rPr lang="en-US" sz="3500" spc="-5">
                        <a:latin typeface="Cambria Math" panose="02040503050406030204" pitchFamily="18" charset="0"/>
                        <a:cs typeface="Arial"/>
                      </a:rPr>
                      <m:t>1</m:t>
                    </m:r>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879" y="1151351"/>
                <a:ext cx="3419872" cy="5715617"/>
              </a:xfrm>
            </p:spPr>
            <p:txBody>
              <a:bodyPr>
                <a:normAutofit fontScale="775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2</m:t>
                    </m:r>
                  </m:oMath>
                </a14:m>
                <a:r>
                  <a:rPr lang="en-US" dirty="0">
                    <a:solidFill>
                      <a:schemeClr val="tx1"/>
                    </a:solidFill>
                  </a:rPr>
                  <a:t> in upper right fig)</a:t>
                </a:r>
              </a:p>
              <a:p>
                <a:r>
                  <a:rPr lang="en-US" dirty="0">
                    <a:solidFill>
                      <a:schemeClr val="tx1"/>
                    </a:solidFill>
                  </a:rPr>
                  <a:t>Alternative: average pooling is less commonly used</a:t>
                </a:r>
              </a:p>
              <a:p>
                <a:r>
                  <a:rPr lang="en-US" dirty="0"/>
                  <a:t>Pooling is also called subsampling or </a:t>
                </a:r>
                <a:r>
                  <a:rPr lang="en-US" dirty="0" err="1"/>
                  <a:t>downsampling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879" y="1151351"/>
                <a:ext cx="3419872" cy="5715617"/>
              </a:xfrm>
              <a:blipFill>
                <a:blip r:embed="rId3"/>
                <a:stretch>
                  <a:fillRect l="-2674" t="-2241" r="-33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r="-7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3" y="2909579"/>
            <a:ext cx="6309153" cy="367378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2EF300E-2532-49B3-98A1-034BADBD7A16}"/>
              </a:ext>
            </a:extLst>
          </p:cNvPr>
          <p:cNvCxnSpPr>
            <a:cxnSpLocks/>
          </p:cNvCxnSpPr>
          <p:nvPr/>
        </p:nvCxnSpPr>
        <p:spPr bwMode="auto">
          <a:xfrm flipV="1">
            <a:off x="6206593" y="3909484"/>
            <a:ext cx="597655" cy="2058122"/>
          </a:xfrm>
          <a:prstGeom prst="line">
            <a:avLst/>
          </a:prstGeom>
          <a:noFill/>
          <a:ln w="9525" cap="flat" cmpd="sng" algn="ctr">
            <a:solidFill>
              <a:srgbClr val="0070C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055DF50-8A86-4CBC-9581-92972428BD5F}"/>
              </a:ext>
            </a:extLst>
          </p:cNvPr>
          <p:cNvCxnSpPr>
            <a:cxnSpLocks/>
          </p:cNvCxnSpPr>
          <p:nvPr/>
        </p:nvCxnSpPr>
        <p:spPr bwMode="auto">
          <a:xfrm flipV="1">
            <a:off x="6206593" y="4293096"/>
            <a:ext cx="597655" cy="1674510"/>
          </a:xfrm>
          <a:prstGeom prst="line">
            <a:avLst/>
          </a:prstGeom>
          <a:noFill/>
          <a:ln w="9525" cap="flat" cmpd="sng" algn="ctr">
            <a:solidFill>
              <a:srgbClr val="0070C0"/>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5B3FFEBC-4B6E-4D53-B0EC-55544FD86521}"/>
              </a:ext>
            </a:extLst>
          </p:cNvPr>
          <p:cNvSpPr/>
          <p:nvPr/>
        </p:nvSpPr>
        <p:spPr bwMode="auto">
          <a:xfrm>
            <a:off x="6132877" y="5967606"/>
            <a:ext cx="147431" cy="125136"/>
          </a:xfrm>
          <a:prstGeom prst="ellipse">
            <a:avLst/>
          </a:prstGeom>
          <a:ln w="12700">
            <a:solidFill>
              <a:srgbClr val="0070C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19109817-56B5-4430-9EBF-D27C864ABC7A}"/>
              </a:ext>
            </a:extLst>
          </p:cNvPr>
          <p:cNvSpPr txBox="1"/>
          <p:nvPr/>
        </p:nvSpPr>
        <p:spPr>
          <a:xfrm>
            <a:off x="6206592" y="5859985"/>
            <a:ext cx="465192" cy="276999"/>
          </a:xfrm>
          <a:prstGeom prst="rect">
            <a:avLst/>
          </a:prstGeom>
          <a:noFill/>
        </p:spPr>
        <p:txBody>
          <a:bodyPr wrap="none" rtlCol="0">
            <a:spAutoFit/>
          </a:bodyPr>
          <a:lstStyle/>
          <a:p>
            <a:r>
              <a:rPr lang="en-US" sz="1200" dirty="0">
                <a:solidFill>
                  <a:schemeClr val="tx2"/>
                </a:solidFill>
              </a:rPr>
              <a:t>bias</a:t>
            </a:r>
            <a:endParaRPr lang="en-SE" sz="1200" dirty="0">
              <a:solidFill>
                <a:schemeClr val="tx2"/>
              </a:solidFill>
            </a:endParaRPr>
          </a:p>
        </p:txBody>
      </p:sp>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418413110"/>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sz="3200" kern="0" dirty="0"/>
              <a:t>In a </a:t>
            </a:r>
            <a:r>
              <a:rPr lang="en-US" dirty="0"/>
              <a:t>FCNN, all layers are </a:t>
            </a:r>
            <a:r>
              <a:rPr lang="en-US" sz="3200" kern="0" dirty="0"/>
              <a:t>Fully-Connected</a:t>
            </a:r>
            <a:endParaRPr lang="en-US" dirty="0"/>
          </a:p>
          <a:p>
            <a:r>
              <a:rPr lang="en-US" dirty="0"/>
              <a:t>Cannot alter input image size</a:t>
            </a:r>
          </a:p>
          <a:p>
            <a:r>
              <a:rPr lang="en-US" dirty="0"/>
              <a:t>Permutation invariance</a:t>
            </a:r>
          </a:p>
          <a:p>
            <a:pPr lvl="1"/>
            <a:r>
              <a:rPr lang="en-US" dirty="0"/>
              <a:t>Cannot recognize geometry/locality of input, hence not useful for image recognition </a:t>
            </a:r>
          </a:p>
          <a:p>
            <a:pPr lvl="1"/>
            <a:r>
              <a:rPr lang="en-US" dirty="0"/>
              <a:t>Below two images, with same set of pixels but different permutations, will generate the exact same output in an MLP</a:t>
            </a:r>
          </a:p>
          <a:p>
            <a:r>
              <a:rPr lang="en-US" dirty="0"/>
              <a:t>Num. params can grow very large</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layer(s) are FC</a:t>
            </a:r>
          </a:p>
          <a:p>
            <a:r>
              <a:rPr lang="en-US" sz="1800" kern="0" dirty="0"/>
              <a:t>CONV layers can handle images of arbitrary size (but not the last FC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3"/>
          <a:stretch>
            <a:fillRect/>
          </a:stretch>
        </p:blipFill>
        <p:spPr>
          <a:xfrm>
            <a:off x="70524" y="5468187"/>
            <a:ext cx="4100462" cy="133061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
        <p:nvSpPr>
          <p:cNvPr id="5" name="TextBox 4">
            <a:extLst>
              <a:ext uri="{FF2B5EF4-FFF2-40B4-BE49-F238E27FC236}">
                <a16:creationId xmlns:a16="http://schemas.microsoft.com/office/drawing/2014/main" id="{434FDC9C-69E3-4D13-B223-DBC8E9F6F4B6}"/>
              </a:ext>
            </a:extLst>
          </p:cNvPr>
          <p:cNvSpPr txBox="1"/>
          <p:nvPr/>
        </p:nvSpPr>
        <p:spPr>
          <a:xfrm>
            <a:off x="3851920" y="4365104"/>
            <a:ext cx="4730782" cy="400110"/>
          </a:xfrm>
          <a:prstGeom prst="rect">
            <a:avLst/>
          </a:prstGeom>
          <a:noFill/>
        </p:spPr>
        <p:txBody>
          <a:bodyPr wrap="none" rtlCol="0">
            <a:spAutoFit/>
          </a:bodyPr>
          <a:lstStyle/>
          <a:p>
            <a:r>
              <a:rPr lang="en-US" sz="2000" dirty="0"/>
              <a:t>Same padding used for all CONV layers</a:t>
            </a:r>
            <a:endParaRPr lang="en-SE" sz="2000" dirty="0"/>
          </a:p>
        </p:txBody>
      </p:sp>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mc:Choice xmlns:a14="http://schemas.microsoft.com/office/drawing/2010/main"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477328"/>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(not counting biases)</a:t>
                </a:r>
              </a:p>
              <a:p>
                <a:r>
                  <a:rPr lang="en-US" sz="2400" dirty="0"/>
                  <a:t>No. MULs: </a:t>
                </a:r>
                <a14:m>
                  <m:oMath xmlns:m="http://schemas.openxmlformats.org/officeDocument/2006/math">
                    <m:r>
                      <a:rPr lang="en-US" sz="2400" i="1">
                        <a:latin typeface="Cambria Math" panose="02040503050406030204" pitchFamily="18" charset="0"/>
                      </a:rPr>
                      <m:t>3∗3∗2∗4∗4∗4=1152</m:t>
                    </m:r>
                  </m:oMath>
                </a14:m>
                <a:endParaRPr lang="zh-TW" altLang="en-US" sz="2400" dirty="0"/>
              </a:p>
            </p:txBody>
          </p:sp>
        </mc:Choice>
        <mc:Fallback>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477328"/>
              </a:xfrm>
              <a:prstGeom prst="rect">
                <a:avLst/>
              </a:prstGeom>
              <a:blipFill>
                <a:blip r:embed="rId3"/>
                <a:stretch>
                  <a:fillRect l="-5025" t="-6198" r="-168" b="-206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a:t>Example: </a:t>
            </a:r>
            <a:r>
              <a:rPr lang="en-US" sz="3600" dirty="0" err="1"/>
              <a:t>Depthwise</a:t>
            </a:r>
            <a:r>
              <a:rPr lang="en-US" sz="3600" dirty="0"/>
              <a:t> Separable Convolution</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385187" cy="2929072"/>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(not counting biases)</a:t>
                </a:r>
              </a:p>
              <a:p>
                <a:r>
                  <a:rPr lang="en-US" sz="2400" dirty="0"/>
                  <a:t>No. MULs:</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385187" cy="2929072"/>
              </a:xfrm>
              <a:prstGeom prst="rect">
                <a:avLst/>
              </a:prstGeom>
              <a:blipFill>
                <a:blip r:embed="rId4"/>
                <a:stretch>
                  <a:fillRect l="-7653" t="-3125" r="-2551" b="-625"/>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127856" y="1556792"/>
            <a:ext cx="8888288" cy="32403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
        <p:nvSpPr>
          <p:cNvPr id="7" name="object 6">
            <a:extLst>
              <a:ext uri="{FF2B5EF4-FFF2-40B4-BE49-F238E27FC236}">
                <a16:creationId xmlns:a16="http://schemas.microsoft.com/office/drawing/2014/main" id="{9C59F27D-C8A3-48A4-88CC-65B6D6DC5422}"/>
              </a:ext>
            </a:extLst>
          </p:cNvPr>
          <p:cNvSpPr/>
          <p:nvPr/>
        </p:nvSpPr>
        <p:spPr>
          <a:xfrm>
            <a:off x="5347587" y="2356434"/>
            <a:ext cx="3720213" cy="208823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memory size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5848</TotalTime>
  <Words>8136</Words>
  <Application>Microsoft Office PowerPoint</Application>
  <PresentationFormat>On-screen Show (4:3)</PresentationFormat>
  <Paragraphs>1253</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CNNs and RNNs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Example: Depthwise Separable Convolution</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457</cp:revision>
  <dcterms:created xsi:type="dcterms:W3CDTF">2020-03-21T16:53:45Z</dcterms:created>
  <dcterms:modified xsi:type="dcterms:W3CDTF">2021-04-14T15:38:11Z</dcterms:modified>
</cp:coreProperties>
</file>